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85" r:id="rId2"/>
    <p:sldId id="473" r:id="rId3"/>
    <p:sldId id="475" r:id="rId4"/>
    <p:sldId id="476" r:id="rId5"/>
    <p:sldId id="478" r:id="rId6"/>
    <p:sldId id="480" r:id="rId7"/>
    <p:sldId id="479" r:id="rId8"/>
    <p:sldId id="481" r:id="rId9"/>
    <p:sldId id="482" r:id="rId10"/>
    <p:sldId id="484" r:id="rId11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  <a:noFill/>
        </p:spPr>
        <p:txBody>
          <a:bodyPr anchor="b"/>
          <a:lstStyle>
            <a:lvl1pPr algn="ctr">
              <a:defRPr sz="405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057B-9205-4C91-871F-F2FA8AFCECD9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4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0039-9FCF-476B-847F-C8734C85FADB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68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4638"/>
            <a:ext cx="1971675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4638"/>
            <a:ext cx="5800725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F0C4-F991-4803-BEAA-5A7591B5D9F3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1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8639-3AEA-4848-B45B-CE3C2A71A45C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95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3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CDEB5-AC57-4CED-8850-9F81B854D9B0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97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864000"/>
            <a:ext cx="3886200" cy="5364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864000"/>
            <a:ext cx="3886200" cy="5364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DC9F-84D7-4483-8CF8-AC7A8996239A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6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64000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1548000"/>
            <a:ext cx="3867150" cy="468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864000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1548000"/>
            <a:ext cx="3868340" cy="4680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0754-9B32-4867-AFFA-EF4A6817F983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D7F8-38A2-485C-B7F9-1DACF93E3EC5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40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EDAE-5ACE-45F9-BD83-42ED6117C71C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67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3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9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5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FDE2-30A3-433A-AFD4-6FEF3EC8CA89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1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3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62D1-1A09-4107-94DC-437ECF7A43D1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74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83410"/>
            <a:ext cx="7886700" cy="51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DED8F-A606-405A-AAFA-00FAFAAF09BB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BD84-906C-417F-A588-CB4BA681D0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1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jksv-pj.npd.naps.kishou.go.jp/git_repos/ocean/move-jp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2C3CF-4B2A-4E84-BD95-209A8AC7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EA052-522A-461D-A386-5E636AC4F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u="sng" dirty="0"/>
              <a:t>move-</a:t>
            </a:r>
            <a:r>
              <a:rPr lang="en-US" altLang="ja-JP" u="sng" dirty="0" err="1"/>
              <a:t>jpn</a:t>
            </a:r>
            <a:r>
              <a:rPr lang="ja-JP" altLang="en-US" u="sng" dirty="0"/>
              <a:t>の出力項目について</a:t>
            </a:r>
            <a:endParaRPr lang="en-US" altLang="ja-JP" u="sng" dirty="0"/>
          </a:p>
          <a:p>
            <a:pPr lvl="1"/>
            <a:r>
              <a:rPr lang="ja-JP" altLang="en-US" dirty="0"/>
              <a:t>修正</a:t>
            </a:r>
            <a:r>
              <a:rPr lang="en-US" altLang="ja-JP"/>
              <a:t>: 20201203</a:t>
            </a:r>
            <a:endParaRPr kumimoji="1" lang="en-US" altLang="ja-JP" dirty="0"/>
          </a:p>
          <a:p>
            <a:r>
              <a:rPr kumimoji="1" lang="ja-JP" altLang="en-US" dirty="0"/>
              <a:t>最新版の</a:t>
            </a:r>
            <a:r>
              <a:rPr kumimoji="1" lang="en-US" altLang="ja-JP" dirty="0"/>
              <a:t>move-</a:t>
            </a:r>
            <a:r>
              <a:rPr kumimoji="1" lang="en-US" altLang="ja-JP" dirty="0" err="1"/>
              <a:t>jpn</a:t>
            </a:r>
            <a:r>
              <a:rPr kumimoji="1" lang="ja-JP" altLang="en-US" dirty="0"/>
              <a:t>のリポジトリの取得</a:t>
            </a:r>
            <a:endParaRPr kumimoji="1" lang="en-US" altLang="ja-JP" dirty="0"/>
          </a:p>
          <a:p>
            <a:r>
              <a:rPr lang="en-US" altLang="ja-JP" sz="1600" dirty="0"/>
              <a:t>git clone </a:t>
            </a:r>
            <a:r>
              <a:rPr lang="en-US" altLang="ja-JP" sz="1600" dirty="0">
                <a:hlinkClick r:id="rId2"/>
              </a:rPr>
              <a:t>http://jksv-pj.npd.naps.kishou.go.jp/git_repos/ocean/move-jpn</a:t>
            </a:r>
            <a:endParaRPr lang="en-US" altLang="ja-JP" sz="1600" dirty="0"/>
          </a:p>
          <a:p>
            <a:endParaRPr lang="en-US" altLang="ja-JP" dirty="0"/>
          </a:p>
          <a:p>
            <a:r>
              <a:rPr lang="ja-JP" altLang="en-US" dirty="0"/>
              <a:t>実験のモニター設定</a:t>
            </a:r>
            <a:endParaRPr lang="en-US" altLang="ja-JP" dirty="0"/>
          </a:p>
          <a:p>
            <a:pPr lvl="1"/>
            <a:r>
              <a:rPr lang="en-US" altLang="ja-JP" dirty="0"/>
              <a:t>move-jpn/exp/run/run_conf.sh</a:t>
            </a:r>
            <a:r>
              <a:rPr lang="ja-JP" altLang="en-US" dirty="0"/>
              <a:t>に指定する。</a:t>
            </a:r>
            <a:endParaRPr lang="en-US" altLang="ja-JP" dirty="0"/>
          </a:p>
          <a:p>
            <a:pPr lvl="1"/>
            <a:r>
              <a:rPr lang="en-US" altLang="ja-JP" dirty="0"/>
              <a:t>move-</a:t>
            </a:r>
            <a:r>
              <a:rPr lang="en-US" altLang="ja-JP" dirty="0" err="1"/>
              <a:t>jpn</a:t>
            </a:r>
            <a:r>
              <a:rPr lang="en-US" altLang="ja-JP" dirty="0"/>
              <a:t>/</a:t>
            </a:r>
            <a:r>
              <a:rPr lang="en-US" altLang="ja-JP" dirty="0" err="1"/>
              <a:t>exp</a:t>
            </a:r>
            <a:r>
              <a:rPr lang="en-US" altLang="ja-JP" dirty="0"/>
              <a:t>/run/</a:t>
            </a:r>
            <a:r>
              <a:rPr lang="en-US" altLang="ja-JP" dirty="0" err="1"/>
              <a:t>nml_monitor</a:t>
            </a:r>
            <a:r>
              <a:rPr lang="en-US" altLang="ja-JP" dirty="0"/>
              <a:t>/NAMELIST.MONITOR-**</a:t>
            </a:r>
          </a:p>
          <a:p>
            <a:r>
              <a:rPr lang="ja-JP" altLang="en-US" dirty="0"/>
              <a:t>モニターの説明書き</a:t>
            </a:r>
            <a:endParaRPr lang="en-US" altLang="ja-JP" dirty="0"/>
          </a:p>
          <a:p>
            <a:pPr lvl="1"/>
            <a:r>
              <a:rPr lang="en-US" altLang="ja-JP" dirty="0"/>
              <a:t>move-jpn/exp/MRICOM/docs/README_Monitor.md</a:t>
            </a:r>
          </a:p>
          <a:p>
            <a:r>
              <a:rPr lang="ja-JP" altLang="en-US" dirty="0"/>
              <a:t>ソースコード</a:t>
            </a:r>
            <a:endParaRPr lang="en-US" altLang="ja-JP" dirty="0"/>
          </a:p>
          <a:p>
            <a:pPr lvl="1"/>
            <a:r>
              <a:rPr lang="en-US" altLang="ja-JP" dirty="0"/>
              <a:t>move-</a:t>
            </a:r>
            <a:r>
              <a:rPr lang="en-US" altLang="ja-JP" dirty="0" err="1"/>
              <a:t>jpn</a:t>
            </a:r>
            <a:r>
              <a:rPr lang="en-US" altLang="ja-JP" dirty="0"/>
              <a:t>/exp/MRICOM/</a:t>
            </a:r>
            <a:r>
              <a:rPr lang="en-US" altLang="ja-JP" dirty="0" err="1"/>
              <a:t>src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DD7549-6292-4CA1-B881-A95AECB8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BD84-906C-417F-A588-CB4BA681D0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5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1</a:t>
            </a:r>
            <a:r>
              <a:rPr kumimoji="1" lang="ja-JP" altLang="en-US" dirty="0"/>
              <a:t>次元時別値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76236"/>
              </p:ext>
            </p:extLst>
          </p:nvPr>
        </p:nvGraphicFramePr>
        <p:xfrm>
          <a:off x="65722" y="932180"/>
          <a:ext cx="9006523" cy="1259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2778853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3625026968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70537026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50528037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変数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モデル</a:t>
                      </a:r>
                    </a:p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間隔</a:t>
                      </a:r>
                    </a:p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層数</a:t>
                      </a:r>
                    </a:p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要素数</a:t>
                      </a:r>
                    </a:p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説明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単位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tidegauge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jpn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1hour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海面高度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4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次元日別値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63651"/>
              </p:ext>
            </p:extLst>
          </p:nvPr>
        </p:nvGraphicFramePr>
        <p:xfrm>
          <a:off x="65722" y="942296"/>
          <a:ext cx="9006523" cy="2595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709284266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1877015921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171865450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600835571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311901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変数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モデル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間隔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層数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要素数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説明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単位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u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1-60(np-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),</a:t>
                      </a:r>
                    </a:p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1-61(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東西流速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v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南北流速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t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水温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baseline="30000" dirty="0" err="1"/>
                        <a:t>o</a:t>
                      </a:r>
                      <a:r>
                        <a:rPr kumimoji="1" lang="en-US" altLang="ja-JP" sz="1400" dirty="0" err="1"/>
                        <a:t>C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s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塩分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[PSU]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avd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鉛直拡散係数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</a:t>
                      </a:r>
                      <a:r>
                        <a:rPr kumimoji="1" lang="en-US" altLang="ja-JP" sz="1400" baseline="30000" dirty="0"/>
                        <a:t>2</a:t>
                      </a:r>
                      <a:r>
                        <a:rPr kumimoji="1" lang="en-US" altLang="ja-JP" sz="1400" dirty="0"/>
                        <a:t>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9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次元日別値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900" b="0" i="0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62262"/>
              </p:ext>
            </p:extLst>
          </p:nvPr>
        </p:nvGraphicFramePr>
        <p:xfrm>
          <a:off x="54610" y="930264"/>
          <a:ext cx="9022398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71930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709284266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1877015921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171865450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999691812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1575431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変数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モデル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間隔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層数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要素数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説明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単位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ssh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1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海面高度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[cm]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um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順圧東西流速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[cm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vm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順圧南北流速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[cm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sfc_geostor_u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海面東西地衡流速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sfc_geostor_v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海面南北地衡流速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sfc_geostor_u2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二乗海面東西地衡流速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sfc_geostor_v2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二乗海面南北地衡流速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4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vort_surf_snp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海面相対渦度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[1/s]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34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91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次元日別値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海面フラックス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506381"/>
              </p:ext>
            </p:extLst>
          </p:nvPr>
        </p:nvGraphicFramePr>
        <p:xfrm>
          <a:off x="65722" y="932180"/>
          <a:ext cx="9006523" cy="5120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709284266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1877015921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171865450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3633963281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変数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モデル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間隔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層数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要素数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説明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単位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h_short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1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短波放射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[W/m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 err="1"/>
                        <a:t>h_long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長波放射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[W/m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 err="1"/>
                        <a:t>h_sensible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顕熱フラックス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[W/m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 err="1"/>
                        <a:t>h_latent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潜熱フラックス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[W/m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w_evap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淡水フラックス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蒸発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w_prcp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淡水フラックス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降水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w_river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淡水フラックス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河川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4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w_ice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淡水フラックス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海氷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salt_flx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塩分フラックス</a:t>
                      </a:r>
                      <a:endParaRPr kumimoji="1" lang="en-US" altLang="ja-JP" sz="1200" u="none" dirty="0"/>
                    </a:p>
                    <a:p>
                      <a:pPr algn="ctr"/>
                      <a:r>
                        <a:rPr lang="en-US" altLang="ja-JP" sz="1200" dirty="0"/>
                        <a:t>(</a:t>
                      </a:r>
                      <a:r>
                        <a:rPr lang="ja-JP" altLang="en-US" sz="1200" dirty="0"/>
                        <a:t>海氷からの塩分放出＋海面塩分リストアによる修正</a:t>
                      </a:r>
                      <a:r>
                        <a:rPr lang="en-US" altLang="ja-JP" sz="1200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[PSU*cm/s]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3427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wind</a:t>
                      </a:r>
                      <a:endParaRPr kumimoji="1" lang="en-US" altLang="ja-JP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2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風応力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東西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</a:t>
                      </a:r>
                      <a:r>
                        <a:rPr kumimoji="1" lang="en-US" altLang="ja-JP" sz="1400" u="none" dirty="0" err="1"/>
                        <a:t>dyn</a:t>
                      </a:r>
                      <a:r>
                        <a:rPr kumimoji="1" lang="en-US" altLang="ja-JP" sz="1400" u="none" dirty="0"/>
                        <a:t>/cm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3792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風応力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南北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</a:t>
                      </a:r>
                      <a:r>
                        <a:rPr kumimoji="1" lang="en-US" altLang="ja-JP" sz="1400" u="none" dirty="0" err="1"/>
                        <a:t>dyn</a:t>
                      </a:r>
                      <a:r>
                        <a:rPr kumimoji="1" lang="en-US" altLang="ja-JP" sz="1400" u="none" dirty="0"/>
                        <a:t>/cm</a:t>
                      </a:r>
                      <a:r>
                        <a:rPr kumimoji="1" lang="en-US" altLang="ja-JP" sz="1400" u="none" baseline="30000" dirty="0"/>
                        <a:t>2</a:t>
                      </a:r>
                      <a:r>
                        <a:rPr kumimoji="1" lang="en-US" altLang="ja-JP" sz="1400" u="none" dirty="0"/>
                        <a:t>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0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96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次元日別値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海氷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35789"/>
              </p:ext>
            </p:extLst>
          </p:nvPr>
        </p:nvGraphicFramePr>
        <p:xfrm>
          <a:off x="65722" y="932180"/>
          <a:ext cx="9006523" cy="4079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2778853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3625026968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70537026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50528037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変数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モデル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間隔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層数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要素数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説明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単位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 err="1"/>
                        <a:t>ice_state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1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5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海氷のある時間割合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[1]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海氷密接度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[1]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海氷厚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積雪深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海氷温度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[K]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dirty="0" err="1"/>
                        <a:t>ice_dyn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ja-JP" sz="1400" u="none" dirty="0"/>
                        <a:t>3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東西海氷流速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南北海氷流速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473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海氷速度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23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u="none" dirty="0" err="1"/>
                        <a:t>ice_prod</a:t>
                      </a:r>
                      <a:endParaRPr lang="ja-JP" altLang="en-US" sz="1400" u="non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/>
                        <a:t>１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海氷生成率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dirty="0"/>
                        <a:t>[cm/s]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0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5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次元日別値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海氷カテゴリー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42328"/>
              </p:ext>
            </p:extLst>
          </p:nvPr>
        </p:nvGraphicFramePr>
        <p:xfrm>
          <a:off x="65722" y="932180"/>
          <a:ext cx="9006523" cy="4450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2778853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3625026968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70537026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50528037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変数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モデル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間隔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層数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/>
                        <a:t>要素数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説明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単位</a:t>
                      </a:r>
                      <a:endParaRPr kumimoji="1" lang="ja-JP" altLang="en-US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 rowSpan="10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dirty="0" err="1"/>
                        <a:t>ice_categ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altLang="ja-JP" sz="1400" u="none" dirty="0"/>
                        <a:t>1-5(category)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dirty="0"/>
                        <a:t>10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平均海氷厚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/>
                        <a:t>[m]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平均積雪深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/>
                        <a:t>[m]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海氷厚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/>
                        <a:t>[m]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積雪深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/>
                        <a:t>[m]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海氷密接度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/>
                        <a:t>[1]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/>
                        <a:t>雪密接度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/>
                        <a:t>[1]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/>
                        <a:t>海表面温度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/>
                        <a:t>[</a:t>
                      </a:r>
                      <a:r>
                        <a:rPr kumimoji="1" lang="en-US" altLang="ja-JP" sz="1400" u="none" baseline="30000"/>
                        <a:t>o</a:t>
                      </a:r>
                      <a:r>
                        <a:rPr kumimoji="1" lang="en-US" altLang="ja-JP" sz="1400" u="none"/>
                        <a:t>C]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473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/>
                        <a:t>内部温度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/>
                        <a:t>[</a:t>
                      </a:r>
                      <a:r>
                        <a:rPr kumimoji="1" lang="en-US" altLang="ja-JP" sz="1400" u="none" baseline="30000"/>
                        <a:t>o</a:t>
                      </a:r>
                      <a:r>
                        <a:rPr kumimoji="1" lang="en-US" altLang="ja-JP" sz="1400" u="none"/>
                        <a:t>C]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232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/>
                        <a:t>海氷底温度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/>
                        <a:t>[</a:t>
                      </a:r>
                      <a:r>
                        <a:rPr kumimoji="1" lang="en-US" altLang="ja-JP" sz="1400" u="none" baseline="30000"/>
                        <a:t>o</a:t>
                      </a:r>
                      <a:r>
                        <a:rPr kumimoji="1" lang="en-US" altLang="ja-JP" sz="1400" u="none"/>
                        <a:t>C]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01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/>
                        <a:t>海氷底塩分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/>
                        <a:t>[PSU]</a:t>
                      </a: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3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0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68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次元日別値</a:t>
            </a:r>
            <a:r>
              <a:rPr kumimoji="1" lang="en-US" altLang="ja-JP" dirty="0"/>
              <a:t>(</a:t>
            </a:r>
            <a:r>
              <a:rPr kumimoji="1" lang="ja-JP" altLang="en-US" dirty="0"/>
              <a:t>生態系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98932"/>
              </p:ext>
            </p:extLst>
          </p:nvPr>
        </p:nvGraphicFramePr>
        <p:xfrm>
          <a:off x="65722" y="932180"/>
          <a:ext cx="9006523" cy="2595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2778853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3625026968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70537026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50528037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変数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モデル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間隔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層数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要素数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説明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単位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slp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海面圧力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[</a:t>
                      </a:r>
                      <a:r>
                        <a:rPr kumimoji="1" lang="en-US" altLang="ja-JP" sz="14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hPa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wdvo2</a:t>
                      </a:r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10m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風速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[cm/s]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aice2</a:t>
                      </a:r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海氷密接度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[1]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sqwnt2</a:t>
                      </a:r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光合成用光入射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[W/m</a:t>
                      </a:r>
                      <a:r>
                        <a:rPr kumimoji="1" lang="en-US" altLang="ja-JP" sz="1400" b="0" baseline="300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sflux2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炭素循環用塩分フラックス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[PSU*cm/s]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37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0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lang="en-US" altLang="ja-JP" dirty="0"/>
              <a:t>1</a:t>
            </a:r>
            <a:r>
              <a:rPr kumimoji="1" lang="ja-JP" altLang="en-US" dirty="0"/>
              <a:t>次元日別値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62806"/>
              </p:ext>
            </p:extLst>
          </p:nvPr>
        </p:nvGraphicFramePr>
        <p:xfrm>
          <a:off x="65722" y="932180"/>
          <a:ext cx="9006523" cy="2966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2778853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3625026968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70537026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50528037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変数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モデル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間隔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層数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要素数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説明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単位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steric_h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1day</a:t>
                      </a:r>
                      <a:endParaRPr kumimoji="1" lang="ja-JP" altLang="en-US" sz="14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ステリックハイト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err="1"/>
                        <a:t>Tsushima_e</a:t>
                      </a:r>
                      <a:endParaRPr lang="ja-JP" altLang="en-US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ja-JP" sz="1400" dirty="0" err="1"/>
                        <a:t>jpn</a:t>
                      </a:r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対馬東水道流量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dirty="0" err="1"/>
                        <a:t>Sv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 err="1"/>
                        <a:t>Tsushima_w</a:t>
                      </a:r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対馬西水道流量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dirty="0" err="1"/>
                        <a:t>Sv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/>
                        <a:t>Tsugaru</a:t>
                      </a:r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津軽流量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dirty="0" err="1"/>
                        <a:t>Sv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Soya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宗谷流量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dirty="0" err="1"/>
                        <a:t>Sv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Mamiya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間宮流量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dirty="0" err="1"/>
                        <a:t>Sv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u="none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0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93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53DBE-1D6C-4615-96F0-DBFC86E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履歴出力項目：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次元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分別値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96C8A-845E-4FAE-B5E4-3CDE7810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39BD84-906C-417F-A588-CB4BA681D087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CAB6138-A3F5-4AB6-9383-508A26991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14279"/>
              </p:ext>
            </p:extLst>
          </p:nvPr>
        </p:nvGraphicFramePr>
        <p:xfrm>
          <a:off x="65722" y="932180"/>
          <a:ext cx="9006523" cy="376548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56055">
                  <a:extLst>
                    <a:ext uri="{9D8B030D-6E8A-4147-A177-3AD203B41FA5}">
                      <a16:colId xmlns:a16="http://schemas.microsoft.com/office/drawing/2014/main" val="3371232399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392778853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3625026968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val="170537026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50528037"/>
                    </a:ext>
                  </a:extLst>
                </a:gridCol>
                <a:gridCol w="2367280">
                  <a:extLst>
                    <a:ext uri="{9D8B030D-6E8A-4147-A177-3AD203B41FA5}">
                      <a16:colId xmlns:a16="http://schemas.microsoft.com/office/drawing/2014/main" val="3019158861"/>
                    </a:ext>
                  </a:extLst>
                </a:gridCol>
                <a:gridCol w="1235393">
                  <a:extLst>
                    <a:ext uri="{9D8B030D-6E8A-4147-A177-3AD203B41FA5}">
                      <a16:colId xmlns:a16="http://schemas.microsoft.com/office/drawing/2014/main" val="2990986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変数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モデル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間隔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層数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要素数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説明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単位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6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snp_ssh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glb</a:t>
                      </a: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-np-</a:t>
                      </a:r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kumimoji="1" lang="ja-JP" altLang="en-US" sz="1400" dirty="0"/>
                    </a:p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30min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海面高度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93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snp_um</a:t>
                      </a:r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順圧東西流速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</a:t>
                      </a:r>
                      <a:r>
                        <a:rPr kumimoji="1" lang="en-US" altLang="ja-JP" sz="1400" baseline="30000" dirty="0"/>
                        <a:t>2</a:t>
                      </a:r>
                      <a:r>
                        <a:rPr kumimoji="1" lang="en-US" altLang="ja-JP" sz="1400" dirty="0"/>
                        <a:t>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833665"/>
                  </a:ext>
                </a:extLst>
              </a:tr>
              <a:tr h="4279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snp_vm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順圧南北流速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</a:t>
                      </a:r>
                      <a:r>
                        <a:rPr kumimoji="1" lang="en-US" altLang="ja-JP" sz="1400" baseline="30000" dirty="0"/>
                        <a:t>2</a:t>
                      </a:r>
                      <a:r>
                        <a:rPr kumimoji="1" lang="en-US" altLang="ja-JP" sz="1400" dirty="0"/>
                        <a:t>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u_surf_snp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jpn</a:t>
                      </a:r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海面東西流速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3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v_surf_snp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海面南北流速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[cm/s]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7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snp_sst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海面水温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baseline="30000" dirty="0" err="1"/>
                        <a:t>o</a:t>
                      </a:r>
                      <a:r>
                        <a:rPr kumimoji="1" lang="en-US" altLang="ja-JP" sz="1400" dirty="0" err="1"/>
                        <a:t>C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9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snp_sss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海面塩分</a:t>
                      </a:r>
                      <a:r>
                        <a:rPr kumimoji="1" lang="en-US" altLang="ja-JP" sz="1400" u="none" dirty="0"/>
                        <a:t>(</a:t>
                      </a:r>
                      <a:r>
                        <a:rPr kumimoji="1" lang="ja-JP" altLang="en-US" sz="1400" u="none" dirty="0"/>
                        <a:t>瞬間値</a:t>
                      </a:r>
                      <a:r>
                        <a:rPr kumimoji="1" lang="en-US" altLang="ja-JP" sz="1400" u="none" dirty="0"/>
                        <a:t>)</a:t>
                      </a:r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[PSU]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4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err="1"/>
                        <a:t>slp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海面圧力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[</a:t>
                      </a:r>
                      <a:r>
                        <a:rPr kumimoji="1" lang="en-US" altLang="ja-JP" sz="1400" dirty="0" err="1"/>
                        <a:t>hPa</a:t>
                      </a:r>
                      <a:r>
                        <a:rPr kumimoji="1" lang="en-US" altLang="ja-JP" sz="1400" dirty="0"/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9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326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683406"/>
      </p:ext>
    </p:extLst>
  </p:cSld>
  <p:clrMapOvr>
    <a:masterClrMapping/>
  </p:clrMapOvr>
</p:sld>
</file>

<file path=ppt/theme/theme1.xml><?xml version="1.0" encoding="utf-8"?>
<a:theme xmlns:a="http://schemas.openxmlformats.org/drawingml/2006/main" name="1_sample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905</Words>
  <Application>Microsoft Office PowerPoint</Application>
  <PresentationFormat>画面に合わせる (4:3)</PresentationFormat>
  <Paragraphs>311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1_sample</vt:lpstr>
      <vt:lpstr>PowerPoint プレゼンテーション</vt:lpstr>
      <vt:lpstr>履歴出力項目：3次元日別値</vt:lpstr>
      <vt:lpstr>履歴出力項目：2次元日別値</vt:lpstr>
      <vt:lpstr>履歴出力項目：2次元日別値(海面フラックス)</vt:lpstr>
      <vt:lpstr>履歴出力項目：2次元日別値(海氷)</vt:lpstr>
      <vt:lpstr>履歴出力項目：2次元日別値(海氷カテゴリー)</vt:lpstr>
      <vt:lpstr>履歴出力項目：2次元日別値(生態系)</vt:lpstr>
      <vt:lpstr>履歴出力項目：1次元日別値</vt:lpstr>
      <vt:lpstr>履歴出力項目：2次元30分別値</vt:lpstr>
      <vt:lpstr>履歴出力項目：1次元時別値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kaiyo</dc:creator>
  <cp:lastModifiedBy>kaiyo5</cp:lastModifiedBy>
  <cp:revision>54</cp:revision>
  <cp:lastPrinted>2018-04-24T00:27:20Z</cp:lastPrinted>
  <dcterms:created xsi:type="dcterms:W3CDTF">2018-02-22T07:27:54Z</dcterms:created>
  <dcterms:modified xsi:type="dcterms:W3CDTF">2020-12-03T06:14:38Z</dcterms:modified>
</cp:coreProperties>
</file>